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80" r:id="rId5"/>
    <p:sldId id="281" r:id="rId6"/>
    <p:sldId id="270" r:id="rId7"/>
    <p:sldId id="284" r:id="rId8"/>
    <p:sldId id="278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08EF6D-0546-4942-AA3A-5BA87EA8C3AD}" type="datetimeFigureOut">
              <a:rPr lang="fr-FR" smtClean="0"/>
              <a:t>22/01/2024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F3F74-E7D9-4703-9A8B-B3FFFD0572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2508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621D4A-299A-4621-A53E-2311656B0A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80CC3E4-4F6D-4F3D-BD7D-790E18EB8F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328CC05-2F14-4D6E-94CA-19FA9E6D0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EE06-1E36-4717-B740-AE83DB433EC3}" type="datetimeFigureOut">
              <a:rPr lang="fr-FR" smtClean="0"/>
              <a:t>22/01/2024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0C4A8BF-5581-447A-BC51-CD1CDCB0F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88EAE2-FD8E-4C97-8280-A5FBD0108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FCAA6-1481-4AA4-8256-1CA61D10B6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4166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6C0DD5-F7ED-4DF1-A4AB-60C458580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6778AA7-8ABC-4478-B719-7A1C2D3130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2CEB3A-2AA6-4053-91C3-45B1FF87E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EE06-1E36-4717-B740-AE83DB433EC3}" type="datetimeFigureOut">
              <a:rPr lang="fr-FR" smtClean="0"/>
              <a:t>22/01/2024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E465EF-A1DC-4DF2-9547-72C1F4FB9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7F4D25-E9CF-4DE3-8C6C-31AF242C6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FCAA6-1481-4AA4-8256-1CA61D10B6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6120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8FE0025-ED4E-4747-A3CA-BF0E92DD26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32BC0FB-06FA-449F-AA05-AD85225860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16DE76C-F83C-4C78-A5B4-4D29B0F0D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EE06-1E36-4717-B740-AE83DB433EC3}" type="datetimeFigureOut">
              <a:rPr lang="fr-FR" smtClean="0"/>
              <a:t>22/01/2024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C05B3DE-E84D-49AF-BE99-C20C0B8EA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E96D0D2-A5A9-42F2-979C-D2DF0294F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FCAA6-1481-4AA4-8256-1CA61D10B6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7082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082313-415C-4651-9916-443B80E04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6BF71AA-D5B5-483C-9615-62A926871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14D791F-72AA-468F-B358-B8F267AE3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EE06-1E36-4717-B740-AE83DB433EC3}" type="datetimeFigureOut">
              <a:rPr lang="fr-FR" smtClean="0"/>
              <a:t>22/01/2024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7E389D2-FCC4-4119-8FE3-2AA6F7ED9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E168BD-7FA2-4EF4-8AE3-3BD88719C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FCAA6-1481-4AA4-8256-1CA61D10B6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3506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B29925-2557-4007-8CDC-32366CBFE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E44E9B-B01E-4111-8101-04C3042B00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DAE660-B763-42A2-8567-AF2E0FED1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EE06-1E36-4717-B740-AE83DB433EC3}" type="datetimeFigureOut">
              <a:rPr lang="fr-FR" smtClean="0"/>
              <a:t>22/01/2024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49D4AFC-EC37-4B24-BF18-04F1D0918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602B95F-2254-4216-B362-DE1A53DA3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FCAA6-1481-4AA4-8256-1CA61D10B6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2382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98E395-3133-4777-BEFC-A7E1EA8FC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9B5D4C-21A9-4FA4-9131-7E8F80AFF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A7747CA-DFEE-480A-BCE8-0A9EACF53E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12432BE-4D93-4F2E-89AD-30E6C2AC2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EE06-1E36-4717-B740-AE83DB433EC3}" type="datetimeFigureOut">
              <a:rPr lang="fr-FR" smtClean="0"/>
              <a:t>22/01/2024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2CFE367-5C0D-41B9-9B1B-72DD72546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DFE78A-B6A7-4915-8AE9-79ECEAAF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FCAA6-1481-4AA4-8256-1CA61D10B6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9911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51D198-1F6F-4057-93A9-A20ECF47C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C90DE03-EFEB-43B0-A11B-811DBACF76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E35DBF1-3FD8-4257-9F5E-F6DBAC7ADE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EE092E5-D5A0-42F8-843F-FBC66A15E0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AAB5A69-7745-4702-899F-4B5FFABDF7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0714953-A94B-4353-95BC-AE65005BF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EE06-1E36-4717-B740-AE83DB433EC3}" type="datetimeFigureOut">
              <a:rPr lang="fr-FR" smtClean="0"/>
              <a:t>22/01/2024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340655-AB15-4595-A8AB-859EC4A78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AD85484-9FEE-4BB0-9638-0D3CACBD7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FCAA6-1481-4AA4-8256-1CA61D10B6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8354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CBAC2C-6072-429B-A866-E13702EAC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EDBC039-0BED-44FF-8E35-7DF0C56B7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EE06-1E36-4717-B740-AE83DB433EC3}" type="datetimeFigureOut">
              <a:rPr lang="fr-FR" smtClean="0"/>
              <a:t>22/01/2024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8EE0321-8713-477F-B6E5-D21C3E0AC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A884D7C-3B92-48EA-8306-AE455686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FCAA6-1481-4AA4-8256-1CA61D10B6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9568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E355FE9-A2B5-438E-9671-F5F182BF3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EE06-1E36-4717-B740-AE83DB433EC3}" type="datetimeFigureOut">
              <a:rPr lang="fr-FR" smtClean="0"/>
              <a:t>22/01/2024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E5B8B72-214B-47C4-AFBC-903588BFE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F01768B-3445-446A-A906-61FB48A39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FCAA6-1481-4AA4-8256-1CA61D10B6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970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075453-4216-4031-BA21-C76DC97E8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527E6D-1327-4BB0-8307-2FE7E780E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77789E5-A0DA-46EE-8F46-9352105E67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A359FF7-6734-4934-A978-2374B39E7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EE06-1E36-4717-B740-AE83DB433EC3}" type="datetimeFigureOut">
              <a:rPr lang="fr-FR" smtClean="0"/>
              <a:t>22/01/2024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3C671D2-803A-4CC4-B3F9-9850C7ECF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8F5CDA9-3956-497F-B263-90458F53E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FCAA6-1481-4AA4-8256-1CA61D10B6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6577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31A967-B77E-45F8-9548-509ED0B42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BF7B0A7-F361-4A03-9089-AD387BA7B9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6F27828-687C-4D54-BEEC-DD90D52565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E19571F-3819-4AB7-B9C7-73B220384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EE06-1E36-4717-B740-AE83DB433EC3}" type="datetimeFigureOut">
              <a:rPr lang="fr-FR" smtClean="0"/>
              <a:t>22/01/2024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D0A4BD3-E8FB-42A1-A0B6-C290C49B4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926E62B-074C-406E-AEC2-699FC4436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FCAA6-1481-4AA4-8256-1CA61D10B6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2902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E40787D-3F08-46AA-990E-9AC911357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59B0743-E952-49FB-BB27-710B123C6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02F4BFC-8403-40C7-8430-ECA3DEA490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5EE06-1E36-4717-B740-AE83DB433EC3}" type="datetimeFigureOut">
              <a:rPr lang="fr-FR" smtClean="0"/>
              <a:t>22/01/2024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5282672-C657-49FD-83CC-6EB9C4CFC1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F40868-3650-4CA2-85E4-350D2ABF2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FCAA6-1481-4AA4-8256-1CA61D10B6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5819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D58E112-42C0-4F7B-86C8-DF5741814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6186" y="3454400"/>
            <a:ext cx="4254466" cy="2722438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5200" b="1" dirty="0"/>
              <a:t>Emargement Electronique</a:t>
            </a:r>
            <a:br>
              <a:rPr lang="en-US" sz="5200" b="1" dirty="0"/>
            </a:br>
            <a:r>
              <a:rPr lang="en-US" sz="5200" b="1" dirty="0"/>
              <a:t>pendant </a:t>
            </a:r>
            <a:r>
              <a:rPr lang="en-US" sz="5200" b="1" dirty="0">
                <a:solidFill>
                  <a:schemeClr val="accent2"/>
                </a:solidFill>
              </a:rPr>
              <a:t>le stage </a:t>
            </a:r>
            <a:br>
              <a:rPr lang="en-US" sz="5200" b="1" dirty="0">
                <a:solidFill>
                  <a:schemeClr val="accent2"/>
                </a:solidFill>
              </a:rPr>
            </a:br>
            <a:r>
              <a:rPr lang="en-US" sz="4800" b="1" dirty="0" err="1">
                <a:solidFill>
                  <a:schemeClr val="accent2"/>
                </a:solidFill>
              </a:rPr>
              <a:t>en</a:t>
            </a:r>
            <a:r>
              <a:rPr lang="en-US" sz="4800" b="1" dirty="0">
                <a:solidFill>
                  <a:schemeClr val="accent2"/>
                </a:solidFill>
              </a:rPr>
              <a:t> ENTREPRISE</a:t>
            </a:r>
            <a:endParaRPr lang="en-US" sz="5200" dirty="0">
              <a:solidFill>
                <a:schemeClr val="accent2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F984117-B84A-4920-8761-8632AA41A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67" y="322832"/>
            <a:ext cx="731838" cy="1016441"/>
          </a:xfrm>
          <a:prstGeom prst="rect">
            <a:avLst/>
          </a:prstGeom>
        </p:spPr>
      </p:pic>
      <p:pic>
        <p:nvPicPr>
          <p:cNvPr id="1026" name="Picture 2" descr="Combien de stagiaires une entreprise peut-elle accueillir ?">
            <a:extLst>
              <a:ext uri="{FF2B5EF4-FFF2-40B4-BE49-F238E27FC236}">
                <a16:creationId xmlns:a16="http://schemas.microsoft.com/office/drawing/2014/main" id="{C3E217B3-8757-45DF-A823-C04C58DB1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956" y="543995"/>
            <a:ext cx="5110581" cy="2885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F8E4D21-2CE1-4E2F-8B63-E734A5948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0"/>
            <a:ext cx="5394484" cy="68580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D49524B-1E12-4B78-93C7-BCB4ACDC133F}"/>
              </a:ext>
            </a:extLst>
          </p:cNvPr>
          <p:cNvSpPr txBox="1"/>
          <p:nvPr/>
        </p:nvSpPr>
        <p:spPr>
          <a:xfrm>
            <a:off x="10137336" y="6429582"/>
            <a:ext cx="2267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MAJ Janvier 2024</a:t>
            </a:r>
          </a:p>
        </p:txBody>
      </p:sp>
    </p:spTree>
    <p:extLst>
      <p:ext uri="{BB962C8B-B14F-4D97-AF65-F5344CB8AC3E}">
        <p14:creationId xmlns:p14="http://schemas.microsoft.com/office/powerpoint/2010/main" val="2117476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9" name="Rectangle 3098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01" name="Freeform: Shape 3100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03" name="Arc 3102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6C27427-0008-4F5E-BB3B-D37F18067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78430"/>
            <a:ext cx="5257800" cy="1325563"/>
          </a:xfrm>
        </p:spPr>
        <p:txBody>
          <a:bodyPr>
            <a:normAutofit fontScale="90000"/>
          </a:bodyPr>
          <a:lstStyle/>
          <a:p>
            <a:r>
              <a:rPr lang="en-US" sz="3700" b="1" dirty="0"/>
              <a:t>Emargement Electronique du Stagiaire </a:t>
            </a:r>
            <a:r>
              <a:rPr lang="en-US" sz="3700" b="1" dirty="0" err="1"/>
              <a:t>en</a:t>
            </a:r>
            <a:r>
              <a:rPr lang="en-US" sz="3700" b="1" dirty="0"/>
              <a:t> ENTREPRISE </a:t>
            </a:r>
            <a:endParaRPr lang="fr-FR" sz="3700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E0F2C1D-CB81-4518-AE3F-492F04B8386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199" y="2709974"/>
            <a:ext cx="5645597" cy="143805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buNone/>
            </a:pPr>
            <a:r>
              <a:rPr lang="fr-FR" sz="4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1. AVANT le stage</a:t>
            </a:r>
          </a:p>
          <a:p>
            <a:pPr>
              <a:spcBef>
                <a:spcPct val="0"/>
              </a:spcBef>
              <a:buNone/>
            </a:pPr>
            <a:r>
              <a:rPr lang="fr-FR" sz="4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2. PENDANT le stage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9F1661F-6F89-42A1-B5ED-3CC8644D7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180" y="6027802"/>
            <a:ext cx="433057" cy="60146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2285EB9-2B33-4CF3-B1B4-C20ABFF2ECCA}"/>
              </a:ext>
            </a:extLst>
          </p:cNvPr>
          <p:cNvSpPr txBox="1"/>
          <p:nvPr/>
        </p:nvSpPr>
        <p:spPr>
          <a:xfrm>
            <a:off x="7051898" y="2923546"/>
            <a:ext cx="39439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La </a:t>
            </a:r>
            <a:r>
              <a:rPr lang="fr-FR" sz="2400" dirty="0">
                <a:solidFill>
                  <a:schemeClr val="accent2"/>
                </a:solidFill>
              </a:rPr>
              <a:t>déclaration de votre présence en entreprise est aussi importante </a:t>
            </a:r>
            <a:r>
              <a:rPr lang="fr-FR" sz="2400" dirty="0"/>
              <a:t>et </a:t>
            </a:r>
            <a:r>
              <a:rPr lang="fr-FR" sz="2400" dirty="0">
                <a:solidFill>
                  <a:schemeClr val="accent2"/>
                </a:solidFill>
              </a:rPr>
              <a:t>nécessaire</a:t>
            </a:r>
            <a:r>
              <a:rPr lang="fr-FR" sz="2400" dirty="0"/>
              <a:t> que lorsque vous êtes au Centre de Formation !  </a:t>
            </a:r>
          </a:p>
        </p:txBody>
      </p:sp>
    </p:spTree>
    <p:extLst>
      <p:ext uri="{BB962C8B-B14F-4D97-AF65-F5344CB8AC3E}">
        <p14:creationId xmlns:p14="http://schemas.microsoft.com/office/powerpoint/2010/main" val="1001678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A81409-A25C-42B9-A9B0-6FE46B2A2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    1. AVANT le stage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66C92E-2190-4E32-B120-151639872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92" y="239144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- Pour cela, il vous faut r</a:t>
            </a:r>
            <a:r>
              <a:rPr lang="fr-FR" sz="2400" dirty="0"/>
              <a:t>écupérer le mail reçu de SWS </a:t>
            </a:r>
            <a:endParaRPr lang="fr-FR" dirty="0">
              <a:solidFill>
                <a:schemeClr val="accent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F406846-9DE5-4FB1-AF69-A0E1DC92E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9164" y="5985510"/>
            <a:ext cx="470002" cy="65278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82ECF22-8139-4BA8-8855-8D548FCF2336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24"/>
          <a:stretch/>
        </p:blipFill>
        <p:spPr bwMode="auto">
          <a:xfrm>
            <a:off x="2112567" y="3015346"/>
            <a:ext cx="7262849" cy="347321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8E84A6-9AD4-4EF0-8DE6-3039D1A9EC38}"/>
              </a:ext>
            </a:extLst>
          </p:cNvPr>
          <p:cNvSpPr/>
          <p:nvPr/>
        </p:nvSpPr>
        <p:spPr>
          <a:xfrm>
            <a:off x="227576" y="1484024"/>
            <a:ext cx="108917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>
                <a:solidFill>
                  <a:schemeClr val="accent2"/>
                </a:solidFill>
              </a:rPr>
              <a:t>Afin de pouvoir signer pendant le stage, </a:t>
            </a:r>
          </a:p>
          <a:p>
            <a:r>
              <a:rPr lang="fr-FR" sz="2400" b="1" dirty="0">
                <a:solidFill>
                  <a:schemeClr val="accent2"/>
                </a:solidFill>
              </a:rPr>
              <a:t>vous allez créer dans SWS les créneaux prévus (sur la base de la convention signée). </a:t>
            </a:r>
          </a:p>
        </p:txBody>
      </p:sp>
    </p:spTree>
    <p:extLst>
      <p:ext uri="{BB962C8B-B14F-4D97-AF65-F5344CB8AC3E}">
        <p14:creationId xmlns:p14="http://schemas.microsoft.com/office/powerpoint/2010/main" val="3502713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66C92E-2190-4E32-B120-151639872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501" y="71444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- Cliquer sur le lien afin de </a:t>
            </a:r>
            <a:r>
              <a:rPr lang="fr-FR" dirty="0">
                <a:solidFill>
                  <a:schemeClr val="accent2"/>
                </a:solidFill>
              </a:rPr>
              <a:t>saisir les heures prévues de présence en entreprise :</a:t>
            </a:r>
          </a:p>
          <a:p>
            <a:pPr marL="0" indent="0">
              <a:buNone/>
            </a:pPr>
            <a:endParaRPr lang="fr-FR" dirty="0">
              <a:solidFill>
                <a:schemeClr val="accent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F406846-9DE5-4FB1-AF69-A0E1DC92E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9164" y="5985510"/>
            <a:ext cx="470002" cy="65278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A8DF6E8C-917F-4AAC-8F48-600FDB673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659" y="2194583"/>
            <a:ext cx="10068732" cy="26965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6055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F406846-9DE5-4FB1-AF69-A0E1DC92E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9164" y="5985510"/>
            <a:ext cx="470002" cy="652780"/>
          </a:xfrm>
          <a:prstGeom prst="rect">
            <a:avLst/>
          </a:prstGeom>
        </p:spPr>
      </p:pic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4C429402-0696-44C9-B715-B42CD8E83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2" y="3939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Créer les plages horaires de stage </a:t>
            </a:r>
            <a:r>
              <a:rPr lang="fr-FR" b="1" dirty="0">
                <a:solidFill>
                  <a:schemeClr val="accent2"/>
                </a:solidFill>
              </a:rPr>
              <a:t>par demi-journée </a:t>
            </a:r>
            <a:r>
              <a:rPr lang="fr-FR" dirty="0"/>
              <a:t>: </a:t>
            </a:r>
          </a:p>
          <a:p>
            <a:pPr marL="0" indent="0">
              <a:buNone/>
            </a:pPr>
            <a:r>
              <a:rPr lang="fr-FR" sz="2000" dirty="0"/>
              <a:t>La pause déjeuner ne doit pas être comptabilisée en heure de stage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A97554-2ED8-4ADB-9731-F64B69B44BBA}"/>
              </a:ext>
            </a:extLst>
          </p:cNvPr>
          <p:cNvSpPr/>
          <p:nvPr/>
        </p:nvSpPr>
        <p:spPr>
          <a:xfrm>
            <a:off x="333732" y="4413147"/>
            <a:ext cx="395636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fr-FR" sz="2400" dirty="0"/>
              <a:t>Si vos horaires sont les mêmes chaque jour, vous pouvez réaliser une saisie « en masse » des demi-journées :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DB7FC8-6257-498C-A49C-45EFABF099FF}"/>
              </a:ext>
            </a:extLst>
          </p:cNvPr>
          <p:cNvSpPr/>
          <p:nvPr/>
        </p:nvSpPr>
        <p:spPr>
          <a:xfrm>
            <a:off x="477981" y="1577619"/>
            <a:ext cx="68837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/>
              <a:t>- Ajoutez au fur et à mesure les demi-journées : 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4E2FA1A-6790-4E88-935B-837832431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975" y="3306544"/>
            <a:ext cx="2618119" cy="56941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2E0162D-D594-457E-9192-EEAB75800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925" y="3717636"/>
            <a:ext cx="4550681" cy="324561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EF9C913-98DF-4549-8360-E6A043B978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3713"/>
          <a:stretch/>
        </p:blipFill>
        <p:spPr>
          <a:xfrm>
            <a:off x="1016234" y="2107345"/>
            <a:ext cx="9758694" cy="111557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0" name="Flèche : angle droit 9">
            <a:extLst>
              <a:ext uri="{FF2B5EF4-FFF2-40B4-BE49-F238E27FC236}">
                <a16:creationId xmlns:a16="http://schemas.microsoft.com/office/drawing/2014/main" id="{EABC52B4-CDF5-4A64-BFC9-265B11CA21FE}"/>
              </a:ext>
            </a:extLst>
          </p:cNvPr>
          <p:cNvSpPr/>
          <p:nvPr/>
        </p:nvSpPr>
        <p:spPr>
          <a:xfrm rot="5400000">
            <a:off x="1088699" y="3234079"/>
            <a:ext cx="379709" cy="52463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C534CE81-7E23-4012-B28B-9CD73748454B}"/>
              </a:ext>
            </a:extLst>
          </p:cNvPr>
          <p:cNvSpPr/>
          <p:nvPr/>
        </p:nvSpPr>
        <p:spPr>
          <a:xfrm>
            <a:off x="4386020" y="5455403"/>
            <a:ext cx="596685" cy="255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9220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E2499273-0AE5-4ACE-905F-E1503354D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966691"/>
            <a:ext cx="453256" cy="629522"/>
          </a:xfrm>
          <a:prstGeom prst="rect">
            <a:avLst/>
          </a:prstGeom>
        </p:spPr>
      </p:pic>
      <p:sp>
        <p:nvSpPr>
          <p:cNvPr id="9" name="Titre 3">
            <a:extLst>
              <a:ext uri="{FF2B5EF4-FFF2-40B4-BE49-F238E27FC236}">
                <a16:creationId xmlns:a16="http://schemas.microsoft.com/office/drawing/2014/main" id="{B1D890B4-31DE-4405-BA4F-43DB7542DA5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bg1"/>
                </a:solidFill>
              </a:rPr>
              <a:t>   2. PENDANT le stage : FIN de stage et/ou FIN de mois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6ED780-243E-411C-AE60-3E797D23689F}"/>
              </a:ext>
            </a:extLst>
          </p:cNvPr>
          <p:cNvSpPr/>
          <p:nvPr/>
        </p:nvSpPr>
        <p:spPr>
          <a:xfrm>
            <a:off x="243411" y="1510364"/>
            <a:ext cx="98602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/>
              <a:t>Une fois en STAGE, voici ce que vous devrez faire, de votre propre initiative </a:t>
            </a:r>
            <a:r>
              <a:rPr lang="fr-FR" sz="2400" b="1" dirty="0">
                <a:solidFill>
                  <a:schemeClr val="accent2"/>
                </a:solidFill>
              </a:rPr>
              <a:t>: </a:t>
            </a:r>
          </a:p>
        </p:txBody>
      </p:sp>
      <p:pic>
        <p:nvPicPr>
          <p:cNvPr id="16" name="Picture 2" descr="Application Apprenants - SoWeSign">
            <a:extLst>
              <a:ext uri="{FF2B5EF4-FFF2-40B4-BE49-F238E27FC236}">
                <a16:creationId xmlns:a16="http://schemas.microsoft.com/office/drawing/2014/main" id="{6204CA0C-3B0F-4D73-BA65-89E528839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49" y="2256695"/>
            <a:ext cx="1548254" cy="103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816FF8F2-8F6E-491E-923B-AC85488ED139}"/>
              </a:ext>
            </a:extLst>
          </p:cNvPr>
          <p:cNvSpPr txBox="1"/>
          <p:nvPr/>
        </p:nvSpPr>
        <p:spPr>
          <a:xfrm>
            <a:off x="2203809" y="2040354"/>
            <a:ext cx="8793715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b="1" dirty="0">
                <a:solidFill>
                  <a:schemeClr val="accent2"/>
                </a:solidFill>
              </a:rPr>
              <a:t>NE SIGNER que le dernier jour du stage </a:t>
            </a:r>
          </a:p>
          <a:p>
            <a:pPr algn="just"/>
            <a:r>
              <a:rPr lang="fr-FR" sz="2400" b="1" dirty="0">
                <a:solidFill>
                  <a:schemeClr val="accent2"/>
                </a:solidFill>
              </a:rPr>
              <a:t>et également chaque fin </a:t>
            </a:r>
            <a:r>
              <a:rPr lang="fr-FR" sz="2400" b="1" dirty="0" err="1">
                <a:solidFill>
                  <a:schemeClr val="accent2"/>
                </a:solidFill>
              </a:rPr>
              <a:t>FIN</a:t>
            </a:r>
            <a:r>
              <a:rPr lang="fr-FR" sz="2400" b="1" dirty="0">
                <a:solidFill>
                  <a:schemeClr val="accent2"/>
                </a:solidFill>
              </a:rPr>
              <a:t> de mois </a:t>
            </a:r>
            <a:r>
              <a:rPr lang="fr-FR" sz="2400" dirty="0"/>
              <a:t>depuis l’application </a:t>
            </a:r>
            <a:r>
              <a:rPr lang="fr-FR" sz="2400" b="1" dirty="0">
                <a:solidFill>
                  <a:schemeClr val="accent2"/>
                </a:solidFill>
              </a:rPr>
              <a:t>SWS STUDENT</a:t>
            </a:r>
            <a:r>
              <a:rPr lang="fr-FR" sz="2400" dirty="0"/>
              <a:t> </a:t>
            </a:r>
          </a:p>
          <a:p>
            <a:pPr algn="just"/>
            <a:r>
              <a:rPr lang="fr-FR" sz="2400" i="1" dirty="0"/>
              <a:t>SWS fonctionne par mois calendaire</a:t>
            </a:r>
            <a:endParaRPr lang="fr-FR" sz="2400" i="1" dirty="0">
              <a:solidFill>
                <a:srgbClr val="FF0000"/>
              </a:solidFill>
            </a:endParaRPr>
          </a:p>
          <a:p>
            <a:pPr algn="just"/>
            <a:endParaRPr lang="fr-FR" sz="2400" dirty="0"/>
          </a:p>
          <a:p>
            <a:pPr algn="just"/>
            <a:endParaRPr lang="fr-FR" sz="2400" dirty="0"/>
          </a:p>
          <a:p>
            <a:pPr algn="just"/>
            <a:endParaRPr lang="fr-FR" sz="2000" dirty="0"/>
          </a:p>
          <a:p>
            <a:pPr algn="just"/>
            <a:endParaRPr lang="fr-FR" sz="2000" dirty="0"/>
          </a:p>
          <a:p>
            <a:pPr algn="just"/>
            <a:endParaRPr lang="fr-FR" sz="2000" dirty="0"/>
          </a:p>
          <a:p>
            <a:pPr algn="just"/>
            <a:endParaRPr lang="fr-FR" sz="2000" dirty="0"/>
          </a:p>
          <a:p>
            <a:pPr algn="just"/>
            <a:endParaRPr lang="fr-FR" sz="2000" dirty="0"/>
          </a:p>
          <a:p>
            <a:pPr algn="just"/>
            <a:r>
              <a:rPr lang="fr-FR" sz="2000" dirty="0"/>
              <a:t>Le fait de signer verrouille la période stage  = vous ne pourrez plus modifier les horaires !</a:t>
            </a:r>
            <a:endParaRPr lang="fr-FR" sz="1600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CC2CE28-2C11-42D7-86DC-9C30EA1EF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3809" y="3895217"/>
            <a:ext cx="3986242" cy="75303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CA0D15B-39B3-4AA5-96F1-3FB80CEE9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6680" y="3039528"/>
            <a:ext cx="2836931" cy="209507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15333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E2499273-0AE5-4ACE-905F-E1503354D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966691"/>
            <a:ext cx="453256" cy="629522"/>
          </a:xfrm>
          <a:prstGeom prst="rect">
            <a:avLst/>
          </a:prstGeom>
        </p:spPr>
      </p:pic>
      <p:pic>
        <p:nvPicPr>
          <p:cNvPr id="3074" name="Picture 2" descr="Pourquoi solliciter son tuteur d'alternance | TalentisHorizon">
            <a:extLst>
              <a:ext uri="{FF2B5EF4-FFF2-40B4-BE49-F238E27FC236}">
                <a16:creationId xmlns:a16="http://schemas.microsoft.com/office/drawing/2014/main" id="{AAB56832-1511-4BEF-93D2-62E15EB3D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156" y="4330124"/>
            <a:ext cx="3886374" cy="136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E03960C1-FEA4-41B2-9EC9-EE2A49559C92}"/>
              </a:ext>
            </a:extLst>
          </p:cNvPr>
          <p:cNvSpPr txBox="1"/>
          <p:nvPr/>
        </p:nvSpPr>
        <p:spPr>
          <a:xfrm>
            <a:off x="685238" y="4219099"/>
            <a:ext cx="45967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Votre </a:t>
            </a:r>
            <a:r>
              <a:rPr lang="fr-FR" b="1" dirty="0">
                <a:solidFill>
                  <a:schemeClr val="accent2"/>
                </a:solidFill>
              </a:rPr>
              <a:t>TUTEUR de stage</a:t>
            </a:r>
            <a:r>
              <a:rPr lang="fr-FR" dirty="0"/>
              <a:t>, recevra en fin de période et/ou fin de stage un mail l’invitant à signer.  </a:t>
            </a:r>
            <a:r>
              <a:rPr lang="fr-FR" u="sng" dirty="0"/>
              <a:t>Assurez vous au préalable d’avoir bien signé votre période stagiaire</a:t>
            </a:r>
          </a:p>
          <a:p>
            <a:r>
              <a:rPr lang="fr-FR" b="1" u="sng" dirty="0">
                <a:solidFill>
                  <a:schemeClr val="accent2"/>
                </a:solidFill>
              </a:rPr>
              <a:t>LE TUTEUR DOIT SIGNER EN DERNIER !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3DC2DC-9199-486D-8AE5-9503D717CF8B}"/>
              </a:ext>
            </a:extLst>
          </p:cNvPr>
          <p:cNvSpPr/>
          <p:nvPr/>
        </p:nvSpPr>
        <p:spPr>
          <a:xfrm>
            <a:off x="579673" y="776097"/>
            <a:ext cx="85488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Vous pouvez </a:t>
            </a:r>
            <a:r>
              <a:rPr lang="fr-FR" b="1" dirty="0">
                <a:solidFill>
                  <a:schemeClr val="accent2"/>
                </a:solidFill>
              </a:rPr>
              <a:t>ajuster, corriger les heures  de stage préalablement enregistrées.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3ABBD9-7E59-4B2E-A2A9-4BB86195E3E2}"/>
              </a:ext>
            </a:extLst>
          </p:cNvPr>
          <p:cNvSpPr/>
          <p:nvPr/>
        </p:nvSpPr>
        <p:spPr>
          <a:xfrm>
            <a:off x="579673" y="1919444"/>
            <a:ext cx="541042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/>
              <a:t>Vous devez </a:t>
            </a:r>
            <a:r>
              <a:rPr lang="fr-FR" sz="2000" b="1" dirty="0">
                <a:solidFill>
                  <a:schemeClr val="accent2"/>
                </a:solidFill>
              </a:rPr>
              <a:t>signaler les absences en stage </a:t>
            </a:r>
            <a:r>
              <a:rPr lang="fr-FR" sz="2000" dirty="0"/>
              <a:t>et mettre les </a:t>
            </a:r>
            <a:r>
              <a:rPr lang="fr-FR" sz="2000" b="1" dirty="0">
                <a:solidFill>
                  <a:schemeClr val="accent2"/>
                </a:solidFill>
              </a:rPr>
              <a:t>justificatifs</a:t>
            </a:r>
            <a:r>
              <a:rPr lang="fr-FR" sz="2000" dirty="0"/>
              <a:t> d’absences sur SWS (également tenir au courant l’ADRAR de vos absences en stage) :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6E5726F-6F2C-476E-9CFC-B0266664A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5887" y="1969901"/>
            <a:ext cx="4175340" cy="1771626"/>
          </a:xfrm>
          <a:prstGeom prst="rect">
            <a:avLst/>
          </a:prstGeom>
        </p:spPr>
      </p:pic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03FFB4C8-9D7E-4C44-9F2A-C34AD2714647}"/>
              </a:ext>
            </a:extLst>
          </p:cNvPr>
          <p:cNvSpPr/>
          <p:nvPr/>
        </p:nvSpPr>
        <p:spPr>
          <a:xfrm>
            <a:off x="5481395" y="2599992"/>
            <a:ext cx="596685" cy="255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FD1EFD-C75C-400E-9D7F-7BEA478A76C3}"/>
              </a:ext>
            </a:extLst>
          </p:cNvPr>
          <p:cNvSpPr/>
          <p:nvPr/>
        </p:nvSpPr>
        <p:spPr>
          <a:xfrm>
            <a:off x="448828" y="3923431"/>
            <a:ext cx="10268677" cy="2407627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0143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E2499273-0AE5-4ACE-905F-E1503354D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966691"/>
            <a:ext cx="453256" cy="629522"/>
          </a:xfrm>
          <a:prstGeom prst="rect">
            <a:avLst/>
          </a:prstGeom>
        </p:spPr>
      </p:pic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710DEB11-80D6-4690-9962-93862E622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9114" y="1960592"/>
            <a:ext cx="8873796" cy="4460401"/>
          </a:xfrm>
        </p:spPr>
        <p:txBody>
          <a:bodyPr>
            <a:normAutofit/>
          </a:bodyPr>
          <a:lstStyle/>
          <a:p>
            <a:endParaRPr lang="fr-FR" dirty="0"/>
          </a:p>
          <a:p>
            <a:pPr algn="just"/>
            <a:r>
              <a:rPr lang="fr-FR" b="1" u="sng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SIGNER le dernier jour du stage  ET également en FIN DE MOIS si votre stage est à cheval sur 2 mois</a:t>
            </a:r>
            <a:endParaRPr lang="fr-FR" b="1" dirty="0">
              <a:solidFill>
                <a:schemeClr val="accent2"/>
              </a:solidFill>
            </a:endParaRPr>
          </a:p>
          <a:p>
            <a:pPr algn="just"/>
            <a:endParaRPr lang="fr-FR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En cas de difficultés : </a:t>
            </a:r>
            <a:r>
              <a:rPr lang="fr-FR" dirty="0">
                <a:solidFill>
                  <a:schemeClr val="accent2"/>
                </a:solidFill>
              </a:rPr>
              <a:t>contactez  votre formateur référent</a:t>
            </a:r>
          </a:p>
        </p:txBody>
      </p:sp>
      <p:pic>
        <p:nvPicPr>
          <p:cNvPr id="7" name="Picture 2" descr="Logo Attention Danger Vectoriels et illustrations libres de droits - iStock">
            <a:extLst>
              <a:ext uri="{FF2B5EF4-FFF2-40B4-BE49-F238E27FC236}">
                <a16:creationId xmlns:a16="http://schemas.microsoft.com/office/drawing/2014/main" id="{CFF4213E-87F2-48AE-8544-669FB9107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53" y="514499"/>
            <a:ext cx="2043877" cy="204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46978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522</TotalTime>
  <Words>343</Words>
  <Application>Microsoft Office PowerPoint</Application>
  <PresentationFormat>Grand écran</PresentationFormat>
  <Paragraphs>37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Thème Office</vt:lpstr>
      <vt:lpstr>Emargement Electronique pendant le stage  en ENTREPRISE</vt:lpstr>
      <vt:lpstr>Emargement Electronique du Stagiaire en ENTREPRISE </vt:lpstr>
      <vt:lpstr>    1. AVANT le stage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Emargement Electronique</dc:title>
  <dc:creator>Celine HUDIN</dc:creator>
  <cp:lastModifiedBy>Celine HUDIN</cp:lastModifiedBy>
  <cp:revision>20</cp:revision>
  <dcterms:created xsi:type="dcterms:W3CDTF">2022-10-06T08:13:01Z</dcterms:created>
  <dcterms:modified xsi:type="dcterms:W3CDTF">2024-01-22T09:12:19Z</dcterms:modified>
</cp:coreProperties>
</file>